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BEBE99-8314-48BC-913B-115353FBCC80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4956BCA-FC4F-4F6C-AD72-BDBC5C9A5556}">
      <dgm:prSet phldrT="[Текст]"/>
      <dgm:spPr/>
      <dgm:t>
        <a:bodyPr/>
        <a:lstStyle/>
        <a:p>
          <a:r>
            <a:rPr lang="tr-T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Düşünce ve İfade Özgürlüğü</a:t>
          </a:r>
        </a:p>
      </dgm:t>
    </dgm:pt>
    <dgm:pt modelId="{6075A66A-BFC3-469B-B5E7-2D6BEB74730A}" type="parTrans" cxnId="{E32D7F1E-A77F-433F-A3D6-9BF52B962213}">
      <dgm:prSet/>
      <dgm:spPr/>
      <dgm:t>
        <a:bodyPr/>
        <a:lstStyle/>
        <a:p>
          <a:endParaRPr lang="tr-TR"/>
        </a:p>
      </dgm:t>
    </dgm:pt>
    <dgm:pt modelId="{CDEA97EC-115E-49C1-B99A-C5C46CED001B}" type="sibTrans" cxnId="{E32D7F1E-A77F-433F-A3D6-9BF52B962213}">
      <dgm:prSet/>
      <dgm:spPr/>
      <dgm:t>
        <a:bodyPr/>
        <a:lstStyle/>
        <a:p>
          <a:endParaRPr lang="tr-TR"/>
        </a:p>
      </dgm:t>
    </dgm:pt>
    <dgm:pt modelId="{6A8C5F75-1027-40E3-8674-FE294E11932A}">
      <dgm:prSet phldrT="[Текст]"/>
      <dgm:spPr/>
      <dgm:t>
        <a:bodyPr/>
        <a:lstStyle/>
        <a:p>
          <a:r>
            <a:rPr lang="tr-T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Haberleşme Özgürlüğü</a:t>
          </a:r>
        </a:p>
      </dgm:t>
    </dgm:pt>
    <dgm:pt modelId="{6785729A-0E21-4B5C-94D0-E4111DA8C49F}" type="parTrans" cxnId="{02D4FCDD-0CC8-4D93-8B63-CC9DC93E9F48}">
      <dgm:prSet/>
      <dgm:spPr/>
      <dgm:t>
        <a:bodyPr/>
        <a:lstStyle/>
        <a:p>
          <a:endParaRPr lang="tr-TR"/>
        </a:p>
      </dgm:t>
    </dgm:pt>
    <dgm:pt modelId="{BDD2D6F6-C4B5-4406-98B1-B09D53414784}" type="sibTrans" cxnId="{02D4FCDD-0CC8-4D93-8B63-CC9DC93E9F48}">
      <dgm:prSet/>
      <dgm:spPr/>
      <dgm:t>
        <a:bodyPr/>
        <a:lstStyle/>
        <a:p>
          <a:endParaRPr lang="tr-TR"/>
        </a:p>
      </dgm:t>
    </dgm:pt>
    <dgm:pt modelId="{C58A116D-F3AD-43ED-8823-11A2F42217B4}">
      <dgm:prSet phldrT="[Текст]"/>
      <dgm:spPr/>
      <dgm:t>
        <a:bodyPr/>
        <a:lstStyle/>
        <a:p>
          <a:r>
            <a: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İletişim Özgürlüğü</a:t>
          </a:r>
        </a:p>
      </dgm:t>
    </dgm:pt>
    <dgm:pt modelId="{1252D33F-1B11-479C-9F77-52891E23A5C7}" type="parTrans" cxnId="{50F6E952-A00E-433C-8A86-9A943444FFF7}">
      <dgm:prSet/>
      <dgm:spPr/>
      <dgm:t>
        <a:bodyPr/>
        <a:lstStyle/>
        <a:p>
          <a:endParaRPr lang="tr-TR"/>
        </a:p>
      </dgm:t>
    </dgm:pt>
    <dgm:pt modelId="{C353CF0F-A0CF-4D1C-9CE7-6E50DB389C63}" type="sibTrans" cxnId="{50F6E952-A00E-433C-8A86-9A943444FFF7}">
      <dgm:prSet/>
      <dgm:spPr/>
      <dgm:t>
        <a:bodyPr/>
        <a:lstStyle/>
        <a:p>
          <a:endParaRPr lang="tr-TR"/>
        </a:p>
      </dgm:t>
    </dgm:pt>
    <dgm:pt modelId="{BB2B9E47-2E34-4ACB-B7D5-6DF368FCB3FE}">
      <dgm:prSet phldrT="[Текст]"/>
      <dgm:spPr/>
      <dgm:t>
        <a:bodyPr/>
        <a:lstStyle/>
        <a:p>
          <a:r>
            <a:rPr lang="tr-T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Kanaat Özgürlüğü</a:t>
          </a:r>
        </a:p>
      </dgm:t>
    </dgm:pt>
    <dgm:pt modelId="{99C7E581-BC72-4D6C-B0D3-F6ACFD6EF053}" type="parTrans" cxnId="{59F57BF6-3FB5-4D7E-AA8C-DE7A2C07D182}">
      <dgm:prSet/>
      <dgm:spPr/>
      <dgm:t>
        <a:bodyPr/>
        <a:lstStyle/>
        <a:p>
          <a:endParaRPr lang="tr-TR"/>
        </a:p>
      </dgm:t>
    </dgm:pt>
    <dgm:pt modelId="{4CD8F4C7-69DA-49F7-AF64-98FD1FF43DA1}" type="sibTrans" cxnId="{59F57BF6-3FB5-4D7E-AA8C-DE7A2C07D182}">
      <dgm:prSet/>
      <dgm:spPr/>
      <dgm:t>
        <a:bodyPr/>
        <a:lstStyle/>
        <a:p>
          <a:endParaRPr lang="tr-TR"/>
        </a:p>
      </dgm:t>
    </dgm:pt>
    <dgm:pt modelId="{4F411E48-CCB8-4291-864D-C1B54EB23CF6}" type="pres">
      <dgm:prSet presAssocID="{5DBEBE99-8314-48BC-913B-115353FBCC80}" presName="Name0" presStyleCnt="0">
        <dgm:presLayoutVars>
          <dgm:chMax val="4"/>
          <dgm:resizeHandles val="exact"/>
        </dgm:presLayoutVars>
      </dgm:prSet>
      <dgm:spPr/>
    </dgm:pt>
    <dgm:pt modelId="{570CD86B-DF17-436F-B2F3-4CDB9395E89C}" type="pres">
      <dgm:prSet presAssocID="{5DBEBE99-8314-48BC-913B-115353FBCC80}" presName="ellipse" presStyleLbl="trBgShp" presStyleIdx="0" presStyleCnt="1"/>
      <dgm:spPr/>
    </dgm:pt>
    <dgm:pt modelId="{F3DAAC60-8A2A-4CE4-B28F-27F298022801}" type="pres">
      <dgm:prSet presAssocID="{5DBEBE99-8314-48BC-913B-115353FBCC80}" presName="arrow1" presStyleLbl="fgShp" presStyleIdx="0" presStyleCnt="1"/>
      <dgm:spPr/>
    </dgm:pt>
    <dgm:pt modelId="{3155B731-A2D3-4BF1-A1DF-5C4CCBB41BB3}" type="pres">
      <dgm:prSet presAssocID="{5DBEBE99-8314-48BC-913B-115353FBCC80}" presName="rectangle" presStyleLbl="revTx" presStyleIdx="0" presStyleCnt="1">
        <dgm:presLayoutVars>
          <dgm:bulletEnabled val="1"/>
        </dgm:presLayoutVars>
      </dgm:prSet>
      <dgm:spPr/>
    </dgm:pt>
    <dgm:pt modelId="{929D9C10-79C5-4AC7-BF75-D10C82BC65B5}" type="pres">
      <dgm:prSet presAssocID="{6A8C5F75-1027-40E3-8674-FE294E11932A}" presName="item1" presStyleLbl="node1" presStyleIdx="0" presStyleCnt="3">
        <dgm:presLayoutVars>
          <dgm:bulletEnabled val="1"/>
        </dgm:presLayoutVars>
      </dgm:prSet>
      <dgm:spPr/>
    </dgm:pt>
    <dgm:pt modelId="{EC687B62-90B6-4727-B5DB-47CF4943DD99}" type="pres">
      <dgm:prSet presAssocID="{BB2B9E47-2E34-4ACB-B7D5-6DF368FCB3FE}" presName="item2" presStyleLbl="node1" presStyleIdx="1" presStyleCnt="3">
        <dgm:presLayoutVars>
          <dgm:bulletEnabled val="1"/>
        </dgm:presLayoutVars>
      </dgm:prSet>
      <dgm:spPr/>
    </dgm:pt>
    <dgm:pt modelId="{5CE8E370-4493-4E21-ACF7-64EFEE1C3A4D}" type="pres">
      <dgm:prSet presAssocID="{C58A116D-F3AD-43ED-8823-11A2F42217B4}" presName="item3" presStyleLbl="node1" presStyleIdx="2" presStyleCnt="3">
        <dgm:presLayoutVars>
          <dgm:bulletEnabled val="1"/>
        </dgm:presLayoutVars>
      </dgm:prSet>
      <dgm:spPr/>
    </dgm:pt>
    <dgm:pt modelId="{0562C525-8F69-4DDD-A156-3873E467A574}" type="pres">
      <dgm:prSet presAssocID="{5DBEBE99-8314-48BC-913B-115353FBCC80}" presName="funnel" presStyleLbl="trAlignAcc1" presStyleIdx="0" presStyleCn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</dgm:ptLst>
  <dgm:cxnLst>
    <dgm:cxn modelId="{BC77F308-7796-4794-956A-A5973D5F1B29}" type="presOf" srcId="{C58A116D-F3AD-43ED-8823-11A2F42217B4}" destId="{3155B731-A2D3-4BF1-A1DF-5C4CCBB41BB3}" srcOrd="0" destOrd="0" presId="urn:microsoft.com/office/officeart/2005/8/layout/funnel1"/>
    <dgm:cxn modelId="{12749B11-EB2F-4CEC-B2F4-F87A6E835C28}" type="presOf" srcId="{5DBEBE99-8314-48BC-913B-115353FBCC80}" destId="{4F411E48-CCB8-4291-864D-C1B54EB23CF6}" srcOrd="0" destOrd="0" presId="urn:microsoft.com/office/officeart/2005/8/layout/funnel1"/>
    <dgm:cxn modelId="{E32D7F1E-A77F-433F-A3D6-9BF52B962213}" srcId="{5DBEBE99-8314-48BC-913B-115353FBCC80}" destId="{C4956BCA-FC4F-4F6C-AD72-BDBC5C9A5556}" srcOrd="0" destOrd="0" parTransId="{6075A66A-BFC3-469B-B5E7-2D6BEB74730A}" sibTransId="{CDEA97EC-115E-49C1-B99A-C5C46CED001B}"/>
    <dgm:cxn modelId="{D7649722-07F4-4551-AD0E-EC7690C56FA5}" type="presOf" srcId="{6A8C5F75-1027-40E3-8674-FE294E11932A}" destId="{EC687B62-90B6-4727-B5DB-47CF4943DD99}" srcOrd="0" destOrd="0" presId="urn:microsoft.com/office/officeart/2005/8/layout/funnel1"/>
    <dgm:cxn modelId="{50F6E952-A00E-433C-8A86-9A943444FFF7}" srcId="{5DBEBE99-8314-48BC-913B-115353FBCC80}" destId="{C58A116D-F3AD-43ED-8823-11A2F42217B4}" srcOrd="3" destOrd="0" parTransId="{1252D33F-1B11-479C-9F77-52891E23A5C7}" sibTransId="{C353CF0F-A0CF-4D1C-9CE7-6E50DB389C63}"/>
    <dgm:cxn modelId="{4935D580-3260-4218-94EB-B7F3A3D47AC4}" type="presOf" srcId="{C4956BCA-FC4F-4F6C-AD72-BDBC5C9A5556}" destId="{5CE8E370-4493-4E21-ACF7-64EFEE1C3A4D}" srcOrd="0" destOrd="0" presId="urn:microsoft.com/office/officeart/2005/8/layout/funnel1"/>
    <dgm:cxn modelId="{02D4FCDD-0CC8-4D93-8B63-CC9DC93E9F48}" srcId="{5DBEBE99-8314-48BC-913B-115353FBCC80}" destId="{6A8C5F75-1027-40E3-8674-FE294E11932A}" srcOrd="1" destOrd="0" parTransId="{6785729A-0E21-4B5C-94D0-E4111DA8C49F}" sibTransId="{BDD2D6F6-C4B5-4406-98B1-B09D53414784}"/>
    <dgm:cxn modelId="{565C70E5-6018-4F3F-AA68-82641E954724}" type="presOf" srcId="{BB2B9E47-2E34-4ACB-B7D5-6DF368FCB3FE}" destId="{929D9C10-79C5-4AC7-BF75-D10C82BC65B5}" srcOrd="0" destOrd="0" presId="urn:microsoft.com/office/officeart/2005/8/layout/funnel1"/>
    <dgm:cxn modelId="{59F57BF6-3FB5-4D7E-AA8C-DE7A2C07D182}" srcId="{5DBEBE99-8314-48BC-913B-115353FBCC80}" destId="{BB2B9E47-2E34-4ACB-B7D5-6DF368FCB3FE}" srcOrd="2" destOrd="0" parTransId="{99C7E581-BC72-4D6C-B0D3-F6ACFD6EF053}" sibTransId="{4CD8F4C7-69DA-49F7-AF64-98FD1FF43DA1}"/>
    <dgm:cxn modelId="{21706464-DFCA-4081-AA0E-704622459C55}" type="presParOf" srcId="{4F411E48-CCB8-4291-864D-C1B54EB23CF6}" destId="{570CD86B-DF17-436F-B2F3-4CDB9395E89C}" srcOrd="0" destOrd="0" presId="urn:microsoft.com/office/officeart/2005/8/layout/funnel1"/>
    <dgm:cxn modelId="{27974B03-E625-4CBF-8067-503FDCBA2918}" type="presParOf" srcId="{4F411E48-CCB8-4291-864D-C1B54EB23CF6}" destId="{F3DAAC60-8A2A-4CE4-B28F-27F298022801}" srcOrd="1" destOrd="0" presId="urn:microsoft.com/office/officeart/2005/8/layout/funnel1"/>
    <dgm:cxn modelId="{9FFDB654-306D-44EA-9C23-8B28B66E9F36}" type="presParOf" srcId="{4F411E48-CCB8-4291-864D-C1B54EB23CF6}" destId="{3155B731-A2D3-4BF1-A1DF-5C4CCBB41BB3}" srcOrd="2" destOrd="0" presId="urn:microsoft.com/office/officeart/2005/8/layout/funnel1"/>
    <dgm:cxn modelId="{89681594-11E6-4989-9FED-4AE1C5D235FE}" type="presParOf" srcId="{4F411E48-CCB8-4291-864D-C1B54EB23CF6}" destId="{929D9C10-79C5-4AC7-BF75-D10C82BC65B5}" srcOrd="3" destOrd="0" presId="urn:microsoft.com/office/officeart/2005/8/layout/funnel1"/>
    <dgm:cxn modelId="{8E3E01AA-EFB8-4AED-8260-98C6DBCD257A}" type="presParOf" srcId="{4F411E48-CCB8-4291-864D-C1B54EB23CF6}" destId="{EC687B62-90B6-4727-B5DB-47CF4943DD99}" srcOrd="4" destOrd="0" presId="urn:microsoft.com/office/officeart/2005/8/layout/funnel1"/>
    <dgm:cxn modelId="{100A0ACE-5E98-4589-95D9-EEE10609748F}" type="presParOf" srcId="{4F411E48-CCB8-4291-864D-C1B54EB23CF6}" destId="{5CE8E370-4493-4E21-ACF7-64EFEE1C3A4D}" srcOrd="5" destOrd="0" presId="urn:microsoft.com/office/officeart/2005/8/layout/funnel1"/>
    <dgm:cxn modelId="{107B72B6-887D-4098-81B3-379109CD69CA}" type="presParOf" srcId="{4F411E48-CCB8-4291-864D-C1B54EB23CF6}" destId="{0562C525-8F69-4DDD-A156-3873E467A57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0CD86B-DF17-436F-B2F3-4CDB9395E89C}">
      <dsp:nvSpPr>
        <dsp:cNvPr id="0" name=""/>
        <dsp:cNvSpPr/>
      </dsp:nvSpPr>
      <dsp:spPr>
        <a:xfrm>
          <a:off x="2284613" y="183867"/>
          <a:ext cx="3649057" cy="126726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AAC60-8A2A-4CE4-B28F-27F298022801}">
      <dsp:nvSpPr>
        <dsp:cNvPr id="0" name=""/>
        <dsp:cNvSpPr/>
      </dsp:nvSpPr>
      <dsp:spPr>
        <a:xfrm>
          <a:off x="3761209" y="3286980"/>
          <a:ext cx="707181" cy="45259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55B731-A2D3-4BF1-A1DF-5C4CCBB41BB3}">
      <dsp:nvSpPr>
        <dsp:cNvPr id="0" name=""/>
        <dsp:cNvSpPr/>
      </dsp:nvSpPr>
      <dsp:spPr>
        <a:xfrm>
          <a:off x="2417563" y="3649057"/>
          <a:ext cx="3394472" cy="848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İletişim Özgürlüğü</a:t>
          </a:r>
        </a:p>
      </dsp:txBody>
      <dsp:txXfrm>
        <a:off x="2417563" y="3649057"/>
        <a:ext cx="3394472" cy="848618"/>
      </dsp:txXfrm>
    </dsp:sp>
    <dsp:sp modelId="{929D9C10-79C5-4AC7-BF75-D10C82BC65B5}">
      <dsp:nvSpPr>
        <dsp:cNvPr id="0" name=""/>
        <dsp:cNvSpPr/>
      </dsp:nvSpPr>
      <dsp:spPr>
        <a:xfrm>
          <a:off x="3611286" y="1549010"/>
          <a:ext cx="1272927" cy="1272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Kanaat Özgürlüğü</a:t>
          </a:r>
        </a:p>
      </dsp:txBody>
      <dsp:txXfrm>
        <a:off x="3797702" y="1735426"/>
        <a:ext cx="900095" cy="900095"/>
      </dsp:txXfrm>
    </dsp:sp>
    <dsp:sp modelId="{EC687B62-90B6-4727-B5DB-47CF4943DD99}">
      <dsp:nvSpPr>
        <dsp:cNvPr id="0" name=""/>
        <dsp:cNvSpPr/>
      </dsp:nvSpPr>
      <dsp:spPr>
        <a:xfrm>
          <a:off x="2700436" y="594032"/>
          <a:ext cx="1272927" cy="1272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Haberleşme Özgürlüğü</a:t>
          </a:r>
        </a:p>
      </dsp:txBody>
      <dsp:txXfrm>
        <a:off x="2886852" y="780448"/>
        <a:ext cx="900095" cy="900095"/>
      </dsp:txXfrm>
    </dsp:sp>
    <dsp:sp modelId="{5CE8E370-4493-4E21-ACF7-64EFEE1C3A4D}">
      <dsp:nvSpPr>
        <dsp:cNvPr id="0" name=""/>
        <dsp:cNvSpPr/>
      </dsp:nvSpPr>
      <dsp:spPr>
        <a:xfrm>
          <a:off x="4001650" y="286267"/>
          <a:ext cx="1272927" cy="1272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Düşünce ve İfade Özgürlüğü</a:t>
          </a:r>
        </a:p>
      </dsp:txBody>
      <dsp:txXfrm>
        <a:off x="4188066" y="472683"/>
        <a:ext cx="900095" cy="900095"/>
      </dsp:txXfrm>
    </dsp:sp>
    <dsp:sp modelId="{0562C525-8F69-4DDD-A156-3873E467A574}">
      <dsp:nvSpPr>
        <dsp:cNvPr id="0" name=""/>
        <dsp:cNvSpPr/>
      </dsp:nvSpPr>
      <dsp:spPr>
        <a:xfrm>
          <a:off x="2134691" y="28287"/>
          <a:ext cx="3960217" cy="316817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8.10.2020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space.ankara.edu.tr/xmlui/bitstream/handle/20.500.12575/48988/17685.pdf?sequence=1&amp;isAllowed=y" TargetMode="External"/><Relationship Id="rId2" Type="http://schemas.openxmlformats.org/officeDocument/2006/relationships/hyperlink" Target="https://app.trdizin.gov.tr/documentViewer/viewer.xhtml?ext=pdf&amp;path=iszyC6h_XyiCkvthyLGCVbsIUKIOFMqZJzvRqMcRFOeXztX83H7Jn9HNoNTZteUiCmE7D-1EKT-vBAKELv2yaF7bpdEozzG7EfES9EG5IeI=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HALKLA İLİŞKİLER VE TANITIM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İLETİŞİM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HİT 403 İletişim Hukuku ve Etik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Öğr. Üyesi Hasan TURGUT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Temel Haklar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Hafta-3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HİT 403 İletişim Hukuku ve Etik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Hak Kavramı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Temel haklar nelerdir?</a:t>
            </a:r>
          </a:p>
          <a:p>
            <a:pPr lvl="1"/>
            <a:r>
              <a:rPr lang="tr-TR" dirty="0"/>
              <a:t>Devredilemezlik</a:t>
            </a:r>
          </a:p>
          <a:p>
            <a:pPr lvl="1"/>
            <a:r>
              <a:rPr lang="tr-TR" dirty="0"/>
              <a:t>Dokunulamazlık</a:t>
            </a:r>
          </a:p>
          <a:p>
            <a:pPr lvl="1"/>
            <a:r>
              <a:rPr lang="tr-TR" dirty="0"/>
              <a:t>Sınırlandırılamazlık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Hak Sınıflandırmaları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Ortaya Çıkışlarına Göre</a:t>
            </a:r>
          </a:p>
          <a:p>
            <a:r>
              <a:rPr lang="tr-TR" dirty="0"/>
              <a:t>Konularına Göre</a:t>
            </a:r>
          </a:p>
          <a:p>
            <a:r>
              <a:rPr lang="tr-TR" dirty="0"/>
              <a:t>Jellinek’in Sınıflandırması</a:t>
            </a:r>
          </a:p>
          <a:p>
            <a:pPr lvl="1"/>
            <a:r>
              <a:rPr lang="tr-TR" dirty="0"/>
              <a:t>Negatif Statü</a:t>
            </a:r>
          </a:p>
          <a:p>
            <a:pPr lvl="1"/>
            <a:r>
              <a:rPr lang="tr-TR" dirty="0"/>
              <a:t>Pozitif Statü</a:t>
            </a:r>
          </a:p>
          <a:p>
            <a:pPr lvl="1"/>
            <a:r>
              <a:rPr lang="tr-TR" dirty="0"/>
              <a:t>Aktif Statü</a:t>
            </a:r>
          </a:p>
        </p:txBody>
      </p:sp>
    </p:spTree>
    <p:extLst>
      <p:ext uri="{BB962C8B-B14F-4D97-AF65-F5344CB8AC3E}">
        <p14:creationId xmlns:p14="http://schemas.microsoft.com/office/powerpoint/2010/main" val="1235422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Haklar</a:t>
            </a: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4786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0042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1BE9-7656-4FF3-A2D8-71AB8356C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Okuma Önerileri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B43CF-528A-485B-AFF1-74AC056F3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1800" dirty="0"/>
              <a:t>Salih Özkan (2015). </a:t>
            </a:r>
            <a:r>
              <a:rPr lang="tr-TR" sz="1800" b="1" dirty="0"/>
              <a:t>İnsan Haklarının Tarihsel Gelişimi Ve Kuşak Sınıflandırması</a:t>
            </a:r>
            <a:r>
              <a:rPr lang="tr-TR" sz="1800" dirty="0"/>
              <a:t>. Akdeniz Üniversitesi Hukuk Fakültesi Dergisi, Cilt: 5, Sayı: 1, pp. 111-120. </a:t>
            </a:r>
            <a:r>
              <a:rPr lang="tr-TR" sz="1800" dirty="0">
                <a:hlinkClick r:id="rId2"/>
              </a:rPr>
              <a:t>https://app.trdizin.gov.tr/documentViewer/viewer.xhtml?ext=pdf&amp;path=iszyC6h_XyiCkvthyLGCVbsIUKIOFMqZJzvRqMcRFOeXztX83H7Jn9HNoNTZteUiCmE7D-1EKT-vBAKELv2yaF7bpdEozzG7EfES9EG5IeI=</a:t>
            </a:r>
            <a:r>
              <a:rPr lang="tr-TR" sz="1800" dirty="0"/>
              <a:t>, Erişim: 08.10.2020.</a:t>
            </a:r>
          </a:p>
          <a:p>
            <a:pPr algn="just"/>
            <a:r>
              <a:rPr lang="tr-TR" sz="1800" dirty="0"/>
              <a:t>Mehmet Emin Akgül (2012). </a:t>
            </a:r>
            <a:r>
              <a:rPr lang="tr-TR" sz="1800" b="1" dirty="0"/>
              <a:t>İfade Özgürlüğünün Tarihsel Süreci Ve Milli Güvenlik Gerekçesiyle İfade Özgürlüğünün Kısıtlanması</a:t>
            </a:r>
            <a:r>
              <a:rPr lang="tr-TR" sz="1800" dirty="0"/>
              <a:t>. AUHFD, 61 (1), pp.1-42. </a:t>
            </a:r>
            <a:r>
              <a:rPr lang="tr-TR" sz="1800">
                <a:hlinkClick r:id="rId3"/>
              </a:rPr>
              <a:t>https://dspace.ankara.edu.tr/xmlui/bitstream/handle/20.500.12575/48988/17685.pdf?sequence=1&amp;isAllowed=y</a:t>
            </a:r>
            <a:r>
              <a:rPr lang="tr-TR" sz="1800"/>
              <a:t>, Erişim: 08.10.2020. </a:t>
            </a: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321236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Kaynakça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Cankaya, Ö. &amp; Yamaner, M. B. (2012). Kitle İletişim Özgürlüğü, İstanbul: Beta.</a:t>
            </a:r>
          </a:p>
          <a:p>
            <a:r>
              <a:rPr lang="tr-TR" sz="2000" dirty="0"/>
              <a:t>Canikoğlu, Seher Kırbaş (2013). İfade Özgürlüğü Nedir? Eleştiri Hakkı İle İlişkisi Nasıl Kurulur?, https://bianet.org/biamag/biamag/148053-ifade-ozgurlugu-nedir-elestiri-hakki-ile-iliskisi-nasil-kurulur, Erişim Tarihi: 19.01.2018.</a:t>
            </a:r>
          </a:p>
          <a:p>
            <a:r>
              <a:rPr lang="tr-TR" sz="2000" dirty="0"/>
              <a:t>Çakmak, U. R. (2017). Avrupa İnsan Hakları Sözleşmesi’nde Basın Özgürlüğü ve Devletin Yükümlülükleri, Ankara: Seçkin. </a:t>
            </a:r>
          </a:p>
          <a:p>
            <a:r>
              <a:rPr lang="tr-TR" sz="2000" dirty="0"/>
              <a:t>Kuçuradi, İ. (2009). İnsan Haklarının Felsefi Temelleri, Ankara: Türkiye Felsefe Kurumu.</a:t>
            </a:r>
          </a:p>
          <a:p>
            <a:r>
              <a:rPr lang="tr-TR" sz="2000" dirty="0"/>
              <a:t> Sunay, Reyhan(2001). İfade Hürriyetinin Muhtevası ve Sınırları, Ankara: Liberal Düşünce Topluluğu Yayınları.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83125481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48</TotalTime>
  <Words>308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sunum_sablon</vt:lpstr>
      <vt:lpstr>PowerPoint Presentation</vt:lpstr>
      <vt:lpstr>Temel Haklar</vt:lpstr>
      <vt:lpstr>Temel Hak Kavramı</vt:lpstr>
      <vt:lpstr>Temel Hak Sınıflandırmaları</vt:lpstr>
      <vt:lpstr>Temel Haklar</vt:lpstr>
      <vt:lpstr>Okuma Önerileri</vt:lpstr>
      <vt:lpstr>Kaynakça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Hasan&amp;Merve</dc:creator>
  <cp:lastModifiedBy>Hasan&amp;Merve</cp:lastModifiedBy>
  <cp:revision>5</cp:revision>
  <cp:lastPrinted>1601-01-01T00:00:00Z</cp:lastPrinted>
  <dcterms:created xsi:type="dcterms:W3CDTF">2020-01-14T12:00:43Z</dcterms:created>
  <dcterms:modified xsi:type="dcterms:W3CDTF">2020-10-08T15:04:24Z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